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9" r:id="rId3"/>
    <p:sldId id="313" r:id="rId4"/>
    <p:sldId id="312" r:id="rId5"/>
    <p:sldId id="278" r:id="rId6"/>
    <p:sldId id="304" r:id="rId7"/>
    <p:sldId id="266" r:id="rId8"/>
    <p:sldId id="293" r:id="rId9"/>
    <p:sldId id="309" r:id="rId10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1"/>
    <p:restoredTop sz="91573"/>
  </p:normalViewPr>
  <p:slideViewPr>
    <p:cSldViewPr>
      <p:cViewPr varScale="1">
        <p:scale>
          <a:sx n="151" d="100"/>
          <a:sy n="151" d="100"/>
        </p:scale>
        <p:origin x="536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5BBB547-1511-F449-9286-7954088650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E135B3-8B26-7548-A212-F461734430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017E8D4-9272-7A46-A725-8472E2E534AA}" type="datetimeFigureOut">
              <a:rPr lang="de-DE"/>
              <a:pPr>
                <a:defRPr/>
              </a:pPr>
              <a:t>30.03.19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8D4ABB-3238-9E46-85E1-E6402E4114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66CCA1-70AB-2D4E-BBB2-A91FF24A2E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5C9982C-D6D8-574A-84F4-260F8DABBD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77F69F8-F7C7-2F4B-889F-09051DD2BC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ED90386-75C7-344F-988F-E281421B98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AAB4D35-0EA6-594F-A7AC-DF4D4A5BA2C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89809623-1830-304B-AB0E-D36F8936BA7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2ECB234A-8C81-1744-9407-FFBBC828A55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A6A61E54-2065-7F4F-8624-B03C5B162E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6AB0CFB-61B6-8942-9187-766689D9C7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C8E94E57-81CD-3441-A5FA-462DAF7A63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0CEE68-4101-7240-864D-BCEAEED8E03A}" type="slidenum">
              <a:rPr lang="de-DE" altLang="de-DE" smtClean="0"/>
              <a:pPr/>
              <a:t>1</a:t>
            </a:fld>
            <a:endParaRPr lang="de-DE" altLang="de-DE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095B6D0F-94B6-1545-9479-B96AB2ADAE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AC7B5CE-B810-5C44-9C1E-47C8CF6DB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olienbildplatzhalter 1">
            <a:extLst>
              <a:ext uri="{FF2B5EF4-FFF2-40B4-BE49-F238E27FC236}">
                <a16:creationId xmlns:a16="http://schemas.microsoft.com/office/drawing/2014/main" id="{9F7F5002-58E0-754C-A39E-E807A57B10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izenplatzhalter 2">
            <a:extLst>
              <a:ext uri="{FF2B5EF4-FFF2-40B4-BE49-F238E27FC236}">
                <a16:creationId xmlns:a16="http://schemas.microsoft.com/office/drawing/2014/main" id="{A3F3F197-0C15-0144-98CC-1275FD969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1267" name="Foliennummernplatzhalter 3">
            <a:extLst>
              <a:ext uri="{FF2B5EF4-FFF2-40B4-BE49-F238E27FC236}">
                <a16:creationId xmlns:a16="http://schemas.microsoft.com/office/drawing/2014/main" id="{1E619941-09ED-734C-B177-05A29A47B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96B3F8-7ECB-C847-852C-93F3C6B0A24F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olienbildplatzhalter 1">
            <a:extLst>
              <a:ext uri="{FF2B5EF4-FFF2-40B4-BE49-F238E27FC236}">
                <a16:creationId xmlns:a16="http://schemas.microsoft.com/office/drawing/2014/main" id="{07172FE0-5AE6-A441-AAEF-B26FBDE022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8" name="Notizenplatzhalter 2">
            <a:extLst>
              <a:ext uri="{FF2B5EF4-FFF2-40B4-BE49-F238E27FC236}">
                <a16:creationId xmlns:a16="http://schemas.microsoft.com/office/drawing/2014/main" id="{BFC4B801-3979-F642-89AE-83764E6F2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4339" name="Foliennummernplatzhalter 3">
            <a:extLst>
              <a:ext uri="{FF2B5EF4-FFF2-40B4-BE49-F238E27FC236}">
                <a16:creationId xmlns:a16="http://schemas.microsoft.com/office/drawing/2014/main" id="{B3AB4FA3-CA3F-4B4C-B3B0-F2CCCB5F6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9D09ED-D3D0-6B49-9C37-283659ADDF35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>
            <a:extLst>
              <a:ext uri="{FF2B5EF4-FFF2-40B4-BE49-F238E27FC236}">
                <a16:creationId xmlns:a16="http://schemas.microsoft.com/office/drawing/2014/main" id="{3631626D-3F8D-744B-9843-08970FC3CF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izenplatzhalter 2">
            <a:extLst>
              <a:ext uri="{FF2B5EF4-FFF2-40B4-BE49-F238E27FC236}">
                <a16:creationId xmlns:a16="http://schemas.microsoft.com/office/drawing/2014/main" id="{506B94E9-55B7-FD48-A42C-F555BF45E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8435" name="Foliennummernplatzhalter 3">
            <a:extLst>
              <a:ext uri="{FF2B5EF4-FFF2-40B4-BE49-F238E27FC236}">
                <a16:creationId xmlns:a16="http://schemas.microsoft.com/office/drawing/2014/main" id="{6C343F2F-41ED-8F4E-AED4-6F7F4C0DB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FC5C4C-A4C0-DD4E-B4E8-DAA59205C186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74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6921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572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122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0214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3770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962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4868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72456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1761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ine Ecke des Rechtecks schneiden und abrunden 9">
            <a:extLst>
              <a:ext uri="{FF2B5EF4-FFF2-40B4-BE49-F238E27FC236}">
                <a16:creationId xmlns:a16="http://schemas.microsoft.com/office/drawing/2014/main" id="{37901BF6-B63F-0445-B2FA-A10FCF863546}"/>
              </a:ext>
            </a:extLst>
          </p:cNvPr>
          <p:cNvSpPr>
            <a:spLocks/>
          </p:cNvSpPr>
          <p:nvPr/>
        </p:nvSpPr>
        <p:spPr bwMode="auto">
          <a:xfrm rot="420000" flipV="1">
            <a:off x="3165475" y="831850"/>
            <a:ext cx="5257800" cy="3086100"/>
          </a:xfrm>
          <a:custGeom>
            <a:avLst/>
            <a:gdLst>
              <a:gd name="T0" fmla="*/ 0 w 5257800"/>
              <a:gd name="T1" fmla="*/ 0 h 3086100"/>
              <a:gd name="T2" fmla="*/ 5145281 w 5257800"/>
              <a:gd name="T3" fmla="*/ 0 h 3086100"/>
              <a:gd name="T4" fmla="*/ 5257800 w 5257800"/>
              <a:gd name="T5" fmla="*/ 112519 h 3086100"/>
              <a:gd name="T6" fmla="*/ 5257800 w 5257800"/>
              <a:gd name="T7" fmla="*/ 3086100 h 3086100"/>
              <a:gd name="T8" fmla="*/ 0 w 5257800"/>
              <a:gd name="T9" fmla="*/ 3086100 h 3086100"/>
              <a:gd name="T10" fmla="*/ 0 w 5257800"/>
              <a:gd name="T11" fmla="*/ 0 h 3086100"/>
              <a:gd name="T12" fmla="*/ 0 w 5257800"/>
              <a:gd name="T13" fmla="*/ 0 h 3086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57800" h="3086100">
                <a:moveTo>
                  <a:pt x="0" y="0"/>
                </a:moveTo>
                <a:lnTo>
                  <a:pt x="5145281" y="0"/>
                </a:lnTo>
                <a:lnTo>
                  <a:pt x="5257800" y="112519"/>
                </a:lnTo>
                <a:lnTo>
                  <a:pt x="52578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endParaRPr lang="de-DE"/>
          </a:p>
        </p:txBody>
      </p:sp>
      <p:sp>
        <p:nvSpPr>
          <p:cNvPr id="6" name="Rechtwinkliges Dreieck 5">
            <a:extLst>
              <a:ext uri="{FF2B5EF4-FFF2-40B4-BE49-F238E27FC236}">
                <a16:creationId xmlns:a16="http://schemas.microsoft.com/office/drawing/2014/main" id="{D97577D2-FA3A-5343-ACF5-AAF3BF7F6C1F}"/>
              </a:ext>
            </a:extLst>
          </p:cNvPr>
          <p:cNvSpPr>
            <a:spLocks noChangeArrowheads="1"/>
          </p:cNvSpPr>
          <p:nvPr/>
        </p:nvSpPr>
        <p:spPr bwMode="auto">
          <a:xfrm rot="420000" flipV="1">
            <a:off x="8004175" y="4019550"/>
            <a:ext cx="155575" cy="1174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19685" dist="6350" dir="12899787" algn="tl" rotWithShape="0">
              <a:srgbClr val="808080">
                <a:alpha val="46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de-DE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01953FCB-5BED-274B-BA92-8E07EEFED710}"/>
              </a:ext>
            </a:extLst>
          </p:cNvPr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AD9F0102-96C4-7445-A26C-6757936F6844}"/>
              </a:ext>
            </a:extLst>
          </p:cNvPr>
          <p:cNvSpPr>
            <a:spLocks/>
          </p:cNvSpPr>
          <p:nvPr/>
        </p:nvSpPr>
        <p:spPr bwMode="auto">
          <a:xfrm flipV="1">
            <a:off x="4381500" y="4665663"/>
            <a:ext cx="4762500" cy="4778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768E7BE2-718A-E246-9543-D88A9461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74E78659-D9DC-8D4D-BC4D-21129CF5D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4767263"/>
            <a:ext cx="3352800" cy="274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CC7658BF-C2D0-4E41-A5D4-71F1F9AF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4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F8D40966-C7AB-AB4B-B965-1E28360A56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6076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>
            <a:extLst>
              <a:ext uri="{FF2B5EF4-FFF2-40B4-BE49-F238E27FC236}">
                <a16:creationId xmlns:a16="http://schemas.microsoft.com/office/drawing/2014/main" id="{763D8EB4-9714-1549-BED8-08B4052EC09C}"/>
              </a:ext>
            </a:extLst>
          </p:cNvPr>
          <p:cNvSpPr>
            <a:spLocks/>
          </p:cNvSpPr>
          <p:nvPr/>
        </p:nvSpPr>
        <p:spPr bwMode="auto">
          <a:xfrm>
            <a:off x="-9525" y="-476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886E2427-8828-D54D-9AF3-07DDB59B38ED}"/>
              </a:ext>
            </a:extLst>
          </p:cNvPr>
          <p:cNvSpPr>
            <a:spLocks/>
          </p:cNvSpPr>
          <p:nvPr/>
        </p:nvSpPr>
        <p:spPr bwMode="auto">
          <a:xfrm>
            <a:off x="4381500" y="-4763"/>
            <a:ext cx="4762500" cy="4778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elplatzhalter 8">
            <a:extLst>
              <a:ext uri="{FF2B5EF4-FFF2-40B4-BE49-F238E27FC236}">
                <a16:creationId xmlns:a16="http://schemas.microsoft.com/office/drawing/2014/main" id="{BD58852C-07F7-014F-A982-056134087B2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en-US" altLang="de-DE"/>
          </a:p>
        </p:txBody>
      </p:sp>
      <p:sp>
        <p:nvSpPr>
          <p:cNvPr id="1029" name="Textplatzhalter 29">
            <a:extLst>
              <a:ext uri="{FF2B5EF4-FFF2-40B4-BE49-F238E27FC236}">
                <a16:creationId xmlns:a16="http://schemas.microsoft.com/office/drawing/2014/main" id="{E42A4788-466D-6848-8503-A69A363D97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50975"/>
            <a:ext cx="8229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en-US" altLang="de-DE"/>
          </a:p>
        </p:txBody>
      </p:sp>
      <p:grpSp>
        <p:nvGrpSpPr>
          <p:cNvPr id="1030" name="Gruppieren 1">
            <a:extLst>
              <a:ext uri="{FF2B5EF4-FFF2-40B4-BE49-F238E27FC236}">
                <a16:creationId xmlns:a16="http://schemas.microsoft.com/office/drawing/2014/main" id="{EEC1F144-6DF2-3247-B810-4319808BC8D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E889E36A-9D00-384D-9076-607C969B3A57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0986AD4F-5AF1-B94D-8227-3C445302A40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1D45BC70-92F9-E547-9B4E-27F2B2D31AE5}"/>
              </a:ext>
            </a:extLst>
          </p:cNvPr>
          <p:cNvSpPr txBox="1"/>
          <p:nvPr userDrawn="1"/>
        </p:nvSpPr>
        <p:spPr>
          <a:xfrm>
            <a:off x="539750" y="4845050"/>
            <a:ext cx="82788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200" b="1" spc="600" dirty="0">
                <a:solidFill>
                  <a:schemeClr val="accent1"/>
                </a:solidFill>
                <a:latin typeface="+mj-lt"/>
              </a:rPr>
              <a:t>Landesverband Niedersachsen-Ostwestfalen-Sachsen-Anhalt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6" r:id="rId2"/>
    <p:sldLayoutId id="214748368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6" r:id="rId9"/>
    <p:sldLayoutId id="2147483682" r:id="rId10"/>
    <p:sldLayoutId id="2147483683" r:id="rId11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800E4AB-2C1B-C341-980B-EE887A6EA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75939">
            <a:off x="4061711" y="668476"/>
            <a:ext cx="4677144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Infos und Bilder</a:t>
            </a:r>
          </a:p>
        </p:txBody>
      </p:sp>
      <p:sp>
        <p:nvSpPr>
          <p:cNvPr id="7171" name="Untertitel 8">
            <a:extLst>
              <a:ext uri="{FF2B5EF4-FFF2-40B4-BE49-F238E27FC236}">
                <a16:creationId xmlns:a16="http://schemas.microsoft.com/office/drawing/2014/main" id="{0A715EF2-0769-564E-BA3C-34D7AF92F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3219822"/>
            <a:ext cx="6768752" cy="1440160"/>
          </a:xfrm>
        </p:spPr>
        <p:txBody>
          <a:bodyPr/>
          <a:lstStyle/>
          <a:p>
            <a:pPr marR="0"/>
            <a:r>
              <a:rPr lang="de-DE" altLang="de-DE" dirty="0"/>
              <a:t>Das war der Landesverbandsrat</a:t>
            </a:r>
          </a:p>
          <a:p>
            <a:pPr marR="0"/>
            <a:r>
              <a:rPr lang="de-DE" altLang="de-DE" dirty="0"/>
              <a:t>2019 in Herford</a:t>
            </a:r>
          </a:p>
          <a:p>
            <a:pPr marR="0"/>
            <a:r>
              <a:rPr lang="de-DE" altLang="de-DE" dirty="0"/>
              <a:t>Information zum Landesverbandssonntag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9B61F7B-DCAA-1A40-811B-DAE78728C364}"/>
              </a:ext>
            </a:extLst>
          </p:cNvPr>
          <p:cNvSpPr/>
          <p:nvPr/>
        </p:nvSpPr>
        <p:spPr>
          <a:xfrm rot="21143485">
            <a:off x="227923" y="461782"/>
            <a:ext cx="67253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WIR.ECHT.SCHARF.</a:t>
            </a:r>
          </a:p>
        </p:txBody>
      </p:sp>
      <p:sp>
        <p:nvSpPr>
          <p:cNvPr id="9218" name="Textfeld 1">
            <a:extLst>
              <a:ext uri="{FF2B5EF4-FFF2-40B4-BE49-F238E27FC236}">
                <a16:creationId xmlns:a16="http://schemas.microsoft.com/office/drawing/2014/main" id="{A80B29BC-70DD-4842-99CA-BE5F6C137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28" y="4450674"/>
            <a:ext cx="6070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/>
              <a:t>Pastor Johannes Fähndrich gibt einen „Schlüsselimpuls“</a:t>
            </a:r>
          </a:p>
        </p:txBody>
      </p:sp>
      <p:pic>
        <p:nvPicPr>
          <p:cNvPr id="4" name="Grafik 3" descr="Ein Bild, das Person, Wand, Mann, drinnen enthält.&#10;&#10;Automatisch generierte Beschreibung">
            <a:extLst>
              <a:ext uri="{FF2B5EF4-FFF2-40B4-BE49-F238E27FC236}">
                <a16:creationId xmlns:a16="http://schemas.microsoft.com/office/drawing/2014/main" id="{9D0A624A-6BAB-7D4E-ACA9-E5CC46541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658">
            <a:off x="467544" y="2013878"/>
            <a:ext cx="3168352" cy="2111906"/>
          </a:xfrm>
          <a:prstGeom prst="rect">
            <a:avLst/>
          </a:prstGeom>
        </p:spPr>
      </p:pic>
      <p:pic>
        <p:nvPicPr>
          <p:cNvPr id="6" name="Grafik 5" descr="Ein Bild, das Person, drinnen, Decke, Wand enthält.&#10;&#10;Automatisch generierte Beschreibung">
            <a:extLst>
              <a:ext uri="{FF2B5EF4-FFF2-40B4-BE49-F238E27FC236}">
                <a16:creationId xmlns:a16="http://schemas.microsoft.com/office/drawing/2014/main" id="{4E7C9AC8-28D9-6B43-83C3-0E83D06F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80" y="1131589"/>
            <a:ext cx="4860578" cy="32403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drinnen, Wand, Tisch enthält.&#10;&#10;Automatisch generierte Beschreibung">
            <a:extLst>
              <a:ext uri="{FF2B5EF4-FFF2-40B4-BE49-F238E27FC236}">
                <a16:creationId xmlns:a16="http://schemas.microsoft.com/office/drawing/2014/main" id="{121DA841-1569-6F43-8528-0DEFEE42C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11">
            <a:off x="4664238" y="1624251"/>
            <a:ext cx="4073649" cy="271576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9B61F7B-DCAA-1A40-811B-DAE78728C364}"/>
              </a:ext>
            </a:extLst>
          </p:cNvPr>
          <p:cNvSpPr/>
          <p:nvPr/>
        </p:nvSpPr>
        <p:spPr>
          <a:xfrm rot="21143485">
            <a:off x="394191" y="581448"/>
            <a:ext cx="75711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Vorstellung und Arbeit</a:t>
            </a:r>
          </a:p>
        </p:txBody>
      </p:sp>
      <p:sp>
        <p:nvSpPr>
          <p:cNvPr id="9218" name="Textfeld 1">
            <a:extLst>
              <a:ext uri="{FF2B5EF4-FFF2-40B4-BE49-F238E27FC236}">
                <a16:creationId xmlns:a16="http://schemas.microsoft.com/office/drawing/2014/main" id="{A80B29BC-70DD-4842-99CA-BE5F6C137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429" y="4515966"/>
            <a:ext cx="6763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/>
              <a:t>Sechs Schlüsselfunktionen / Arbeit an Ideen, sie voranzubringen </a:t>
            </a:r>
          </a:p>
        </p:txBody>
      </p:sp>
      <p:pic>
        <p:nvPicPr>
          <p:cNvPr id="5" name="Grafik 4" descr="Ein Bild, das Person, drinnen, Mann, stehend enthält.&#10;&#10;Automatisch generierte Beschreibung">
            <a:extLst>
              <a:ext uri="{FF2B5EF4-FFF2-40B4-BE49-F238E27FC236}">
                <a16:creationId xmlns:a16="http://schemas.microsoft.com/office/drawing/2014/main" id="{C3CB50BD-9A7C-E24D-908B-FB39D66F6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1" y="2000359"/>
            <a:ext cx="3641601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1892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nd, drinnen, Person, Mann enthält.&#10;&#10;Automatisch generierte Beschreibung">
            <a:extLst>
              <a:ext uri="{FF2B5EF4-FFF2-40B4-BE49-F238E27FC236}">
                <a16:creationId xmlns:a16="http://schemas.microsoft.com/office/drawing/2014/main" id="{66DBACC7-1871-F74D-AA52-A0688ADA8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415">
            <a:off x="5276501" y="1671337"/>
            <a:ext cx="3453826" cy="230255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96594BC-63B9-5342-BC89-D8F636F833A0}"/>
              </a:ext>
            </a:extLst>
          </p:cNvPr>
          <p:cNvSpPr/>
          <p:nvPr/>
        </p:nvSpPr>
        <p:spPr>
          <a:xfrm rot="21293902">
            <a:off x="207805" y="295259"/>
            <a:ext cx="741741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Schlüsselfunktionen zum </a:t>
            </a:r>
          </a:p>
          <a:p>
            <a:pPr algn="ctr" eaLnBrk="1" hangingPunct="1">
              <a:defRPr/>
            </a:pPr>
            <a:r>
              <a:rPr lang="de-DE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Mitnehmen und weiterentwickeln</a:t>
            </a:r>
          </a:p>
        </p:txBody>
      </p:sp>
      <p:pic>
        <p:nvPicPr>
          <p:cNvPr id="9" name="Grafik 8" descr="Ein Bild, das Foto, verschieden enthält.&#10;&#10;Automatisch generierte Beschreibung">
            <a:extLst>
              <a:ext uri="{FF2B5EF4-FFF2-40B4-BE49-F238E27FC236}">
                <a16:creationId xmlns:a16="http://schemas.microsoft.com/office/drawing/2014/main" id="{ED3AC520-03B4-7543-9938-2CC87B289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35646"/>
            <a:ext cx="2358876" cy="314781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1A7E82C-1EC1-C24D-BD22-AD9D7E4B3246}"/>
              </a:ext>
            </a:extLst>
          </p:cNvPr>
          <p:cNvSpPr txBox="1"/>
          <p:nvPr/>
        </p:nvSpPr>
        <p:spPr>
          <a:xfrm>
            <a:off x="4283968" y="4299942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Als Würfel, Kreuz oder Poster ...</a:t>
            </a:r>
          </a:p>
        </p:txBody>
      </p:sp>
    </p:spTree>
    <p:extLst>
      <p:ext uri="{BB962C8B-B14F-4D97-AF65-F5344CB8AC3E}">
        <p14:creationId xmlns:p14="http://schemas.microsoft.com/office/powerpoint/2010/main" val="414950461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85D9D9E-5D58-8C4B-B2A4-820FFF0CBE03}"/>
              </a:ext>
            </a:extLst>
          </p:cNvPr>
          <p:cNvSpPr/>
          <p:nvPr/>
        </p:nvSpPr>
        <p:spPr>
          <a:xfrm>
            <a:off x="1835696" y="339502"/>
            <a:ext cx="51864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Verhandlungen</a:t>
            </a:r>
          </a:p>
        </p:txBody>
      </p:sp>
      <p:sp>
        <p:nvSpPr>
          <p:cNvPr id="10242" name="Inhaltsplatzhalter 6">
            <a:extLst>
              <a:ext uri="{FF2B5EF4-FFF2-40B4-BE49-F238E27FC236}">
                <a16:creationId xmlns:a16="http://schemas.microsoft.com/office/drawing/2014/main" id="{025A0058-8166-4441-92A2-C0568B9F4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62832"/>
            <a:ext cx="3610744" cy="3445790"/>
          </a:xfrm>
        </p:spPr>
        <p:txBody>
          <a:bodyPr/>
          <a:lstStyle/>
          <a:p>
            <a:r>
              <a:rPr lang="de-DE" altLang="de-DE" sz="2400" dirty="0"/>
              <a:t>Konstituierung mit </a:t>
            </a:r>
          </a:p>
          <a:p>
            <a:pPr lvl="1"/>
            <a:r>
              <a:rPr lang="de-DE" altLang="de-DE" sz="2000"/>
              <a:t>118 </a:t>
            </a:r>
            <a:r>
              <a:rPr lang="de-DE" altLang="de-DE" sz="2000" dirty="0"/>
              <a:t>Abgeordneten </a:t>
            </a:r>
          </a:p>
          <a:p>
            <a:pPr lvl="1"/>
            <a:r>
              <a:rPr lang="de-DE" altLang="de-DE" sz="2000" dirty="0"/>
              <a:t>Ca. 30 Gästen, u.a.</a:t>
            </a:r>
          </a:p>
          <a:p>
            <a:r>
              <a:rPr lang="de-DE" altLang="de-DE" sz="2400" dirty="0"/>
              <a:t>Finanzverantwortliche</a:t>
            </a:r>
          </a:p>
          <a:p>
            <a:pPr lvl="1"/>
            <a:r>
              <a:rPr lang="de-DE" altLang="de-DE" sz="2000" dirty="0"/>
              <a:t>Abschied: Eva-Maria Ruppert nach 8 Jahren – DANKE!</a:t>
            </a:r>
          </a:p>
          <a:p>
            <a:pPr lvl="1"/>
            <a:r>
              <a:rPr lang="de-DE" altLang="de-DE" sz="2000" dirty="0"/>
              <a:t>NEU: Ursula </a:t>
            </a:r>
            <a:r>
              <a:rPr lang="de-DE" altLang="de-DE" sz="2000" dirty="0" err="1"/>
              <a:t>Kassühlke</a:t>
            </a:r>
            <a:r>
              <a:rPr lang="de-DE" altLang="de-DE" sz="2000" dirty="0"/>
              <a:t>, Northeim </a:t>
            </a:r>
          </a:p>
          <a:p>
            <a:pPr lvl="1"/>
            <a:endParaRPr lang="de-DE" altLang="de-DE" sz="2000" dirty="0"/>
          </a:p>
        </p:txBody>
      </p:sp>
      <p:pic>
        <p:nvPicPr>
          <p:cNvPr id="4" name="Grafik 3" descr="Ein Bild, das Person, Brille, Frau, drinnen enthält.&#10;&#10;Automatisch generierte Beschreibung">
            <a:extLst>
              <a:ext uri="{FF2B5EF4-FFF2-40B4-BE49-F238E27FC236}">
                <a16:creationId xmlns:a16="http://schemas.microsoft.com/office/drawing/2014/main" id="{7583D2CC-AD5A-2444-B3C9-5124EF81E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19622"/>
            <a:ext cx="2022770" cy="27363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DB86BA6-717E-434F-BA2D-29C332A1E21E}"/>
              </a:ext>
            </a:extLst>
          </p:cNvPr>
          <p:cNvSpPr txBox="1"/>
          <p:nvPr/>
        </p:nvSpPr>
        <p:spPr>
          <a:xfrm>
            <a:off x="4211960" y="4312716"/>
            <a:ext cx="485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Uschi </a:t>
            </a:r>
            <a:r>
              <a:rPr lang="de-DE" i="1" dirty="0" err="1"/>
              <a:t>Kassühlke</a:t>
            </a:r>
            <a:r>
              <a:rPr lang="de-DE" i="1" dirty="0"/>
              <a:t>: „Buchhaltung ist mein Ding“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2D0C141-80E3-F940-B5B7-7836E6E95E9A}"/>
              </a:ext>
            </a:extLst>
          </p:cNvPr>
          <p:cNvSpPr/>
          <p:nvPr/>
        </p:nvSpPr>
        <p:spPr>
          <a:xfrm>
            <a:off x="1835696" y="339502"/>
            <a:ext cx="51864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Verhandlungen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CB2B8F5-61F2-4641-A6DD-9BCF11DB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0975"/>
            <a:ext cx="4259263" cy="3292475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dirty="0"/>
              <a:t>Kassenbericht 2018: geprüft und Entlastung erteilt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dirty="0"/>
              <a:t>Haushalt 2019: vorgestellt und angenommen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dirty="0"/>
              <a:t>Mitgliedsbeitrag 2020 und 2021 beschlossen: 27€ pro Gemeindemitglied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B3BD32A-59AC-704C-A143-9FDF922F4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091"/>
          <a:stretch/>
        </p:blipFill>
        <p:spPr>
          <a:xfrm>
            <a:off x="3419872" y="648078"/>
            <a:ext cx="5541221" cy="4155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B815125-365D-2047-81BA-160D912AE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02231"/>
            <a:ext cx="2936963" cy="1008731"/>
          </a:xfrm>
        </p:spPr>
        <p:txBody>
          <a:bodyPr>
            <a:normAutofit/>
          </a:bodyPr>
          <a:lstStyle/>
          <a:p>
            <a:r>
              <a:rPr lang="de-DE" sz="2400" dirty="0"/>
              <a:t>MDR - Freikirchlicher Senderbeauftragter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0E802E41-AB39-DB45-BF9C-13B754BA8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72" y="1419622"/>
            <a:ext cx="3786272" cy="33843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de-DE" sz="2400" dirty="0"/>
              <a:t>EINZIGER Freikirchlicher Senderbeauftragter in ganz Deutschland!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de-DE" sz="2400" dirty="0"/>
              <a:t>Drei Landesverbände erbringen den Beitrag des Bundes Evangelisch-Freikirchlicher Gemeinden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de-DE" sz="2400" dirty="0"/>
              <a:t>für NOSA ca. 2000€ pro Jahr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de-DE" sz="2400" dirty="0"/>
              <a:t>Gegenfinanzierung aus der Ratskollekte und der Kollekte des Landesverbandssonntags</a:t>
            </a:r>
          </a:p>
        </p:txBody>
      </p:sp>
    </p:spTree>
    <p:extLst>
      <p:ext uri="{BB962C8B-B14F-4D97-AF65-F5344CB8AC3E}">
        <p14:creationId xmlns:p14="http://schemas.microsoft.com/office/powerpoint/2010/main" val="4126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44BAF9A-087F-1C48-B9FE-0A02DF7DA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80" y="2400439"/>
            <a:ext cx="3226914" cy="242018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D7FFA95-71DE-644F-A393-6D35376BB73F}"/>
              </a:ext>
            </a:extLst>
          </p:cNvPr>
          <p:cNvSpPr/>
          <p:nvPr/>
        </p:nvSpPr>
        <p:spPr>
          <a:xfrm>
            <a:off x="2585589" y="0"/>
            <a:ext cx="42627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Baukollekte	 </a:t>
            </a:r>
          </a:p>
        </p:txBody>
      </p:sp>
      <p:sp>
        <p:nvSpPr>
          <p:cNvPr id="17410" name="Inhaltsplatzhalter 5">
            <a:extLst>
              <a:ext uri="{FF2B5EF4-FFF2-40B4-BE49-F238E27FC236}">
                <a16:creationId xmlns:a16="http://schemas.microsoft.com/office/drawing/2014/main" id="{3A36E40B-E535-E94C-BF90-6023E285C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70" y="1131590"/>
            <a:ext cx="4007522" cy="3292475"/>
          </a:xfrm>
        </p:spPr>
        <p:txBody>
          <a:bodyPr/>
          <a:lstStyle/>
          <a:p>
            <a:r>
              <a:rPr lang="de-DE" altLang="de-DE" dirty="0"/>
              <a:t>Für EINE Gemeinde!</a:t>
            </a:r>
          </a:p>
          <a:p>
            <a:r>
              <a:rPr lang="de-DE" altLang="de-DE" dirty="0"/>
              <a:t>Baukollekte 2018: Holzminden dankt!</a:t>
            </a:r>
          </a:p>
          <a:p>
            <a:r>
              <a:rPr lang="de-DE" altLang="de-DE" dirty="0"/>
              <a:t>Baukollekte 2019: Einbeck</a:t>
            </a:r>
          </a:p>
          <a:p>
            <a:r>
              <a:rPr lang="de-DE" altLang="de-DE" dirty="0"/>
              <a:t>Baukollekte 2020: Isernhagen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0030C6-4C9C-E645-B083-23F49D079B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8750"/>
          <a:stretch/>
        </p:blipFill>
        <p:spPr>
          <a:xfrm>
            <a:off x="5625119" y="920552"/>
            <a:ext cx="3055360" cy="212125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1E8F882-0EDE-7342-906C-01B3073E0468}"/>
              </a:ext>
            </a:extLst>
          </p:cNvPr>
          <p:cNvSpPr txBox="1"/>
          <p:nvPr/>
        </p:nvSpPr>
        <p:spPr>
          <a:xfrm>
            <a:off x="3682696" y="4409691"/>
            <a:ext cx="388484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Sanierung Fachwerkgebäude Einbeck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feld 1">
            <a:extLst>
              <a:ext uri="{FF2B5EF4-FFF2-40B4-BE49-F238E27FC236}">
                <a16:creationId xmlns:a16="http://schemas.microsoft.com/office/drawing/2014/main" id="{CFBADFA3-28BC-6C40-A3F2-D038DDB4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139950"/>
            <a:ext cx="61960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200"/>
              <a:t>Alle Infos und mehr unter:</a:t>
            </a:r>
          </a:p>
          <a:p>
            <a:pPr eaLnBrk="1" hangingPunct="1"/>
            <a:r>
              <a:rPr lang="de-DE" altLang="de-DE" sz="3200"/>
              <a:t>www.baptisten-niedersachsen.de</a:t>
            </a:r>
          </a:p>
        </p:txBody>
      </p:sp>
    </p:spTree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yper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Hyper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189</Words>
  <Application>Microsoft Macintosh PowerPoint</Application>
  <PresentationFormat>Bildschirmpräsentation (16:9)</PresentationFormat>
  <Paragraphs>40</Paragraphs>
  <Slides>9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Calibri</vt:lpstr>
      <vt:lpstr>Constantia</vt:lpstr>
      <vt:lpstr>Wingdings</vt:lpstr>
      <vt:lpstr>Wingdings 2</vt:lpstr>
      <vt:lpstr>Hyperion</vt:lpstr>
      <vt:lpstr>Infos und Bilder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MDR - Freikirchlicher Senderbeauftragter</vt:lpstr>
      <vt:lpstr>PowerPoint-Präsentation</vt:lpstr>
      <vt:lpstr>PowerPoint-Präsentation</vt:lpstr>
    </vt:vector>
  </TitlesOfParts>
  <Manager/>
  <Company>EFG SIGE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Hetrzlich willkommen!</dc:title>
  <dc:subject/>
  <dc:creator>Jürgen Tischler</dc:creator>
  <cp:keywords/>
  <dc:description/>
  <cp:lastModifiedBy>Jürgen Tischler</cp:lastModifiedBy>
  <cp:revision>91</cp:revision>
  <cp:lastPrinted>2017-04-01T20:25:39Z</cp:lastPrinted>
  <dcterms:created xsi:type="dcterms:W3CDTF">2006-11-23T11:24:36Z</dcterms:created>
  <dcterms:modified xsi:type="dcterms:W3CDTF">2019-03-30T21:10:14Z</dcterms:modified>
  <cp:category/>
</cp:coreProperties>
</file>